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2" r:id="rId3"/>
    <p:sldId id="269" r:id="rId4"/>
    <p:sldId id="257" r:id="rId5"/>
    <p:sldId id="268" r:id="rId6"/>
    <p:sldId id="263" r:id="rId7"/>
    <p:sldId id="258" r:id="rId8"/>
    <p:sldId id="264" r:id="rId9"/>
    <p:sldId id="259" r:id="rId10"/>
    <p:sldId id="260" r:id="rId11"/>
    <p:sldId id="266" r:id="rId12"/>
    <p:sldId id="265" r:id="rId13"/>
    <p:sldId id="26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1C1C1C"/>
    <a:srgbClr val="FF0000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9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effrey\Documents\Nuero\bill\Case%20presentati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Participation Data</a:t>
            </a:r>
            <a:r>
              <a:rPr lang="en-US" baseline="0" dirty="0"/>
              <a:t> </a:t>
            </a: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Activities engaged in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numRef>
              <c:f>Sheet1!$A$2:$A$58</c:f>
              <c:numCache>
                <c:formatCode>General</c:formatCode>
                <c:ptCount val="5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57</c:v>
                </c:pt>
                <c:pt idx="51">
                  <c:v>58</c:v>
                </c:pt>
                <c:pt idx="52">
                  <c:v>59</c:v>
                </c:pt>
                <c:pt idx="53">
                  <c:v>60</c:v>
                </c:pt>
                <c:pt idx="54">
                  <c:v>61</c:v>
                </c:pt>
                <c:pt idx="55">
                  <c:v>62</c:v>
                </c:pt>
                <c:pt idx="56">
                  <c:v>63</c:v>
                </c:pt>
              </c:numCache>
            </c:num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8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3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4</c:v>
                </c:pt>
                <c:pt idx="23">
                  <c:v>5</c:v>
                </c:pt>
                <c:pt idx="24">
                  <c:v>2</c:v>
                </c:pt>
                <c:pt idx="25">
                  <c:v>3</c:v>
                </c:pt>
                <c:pt idx="26">
                  <c:v>1</c:v>
                </c:pt>
                <c:pt idx="27">
                  <c:v>0</c:v>
                </c:pt>
                <c:pt idx="28">
                  <c:v>8</c:v>
                </c:pt>
                <c:pt idx="29">
                  <c:v>2</c:v>
                </c:pt>
                <c:pt idx="30">
                  <c:v>3</c:v>
                </c:pt>
                <c:pt idx="31">
                  <c:v>0</c:v>
                </c:pt>
                <c:pt idx="32">
                  <c:v>0</c:v>
                </c:pt>
                <c:pt idx="33">
                  <c:v>4</c:v>
                </c:pt>
                <c:pt idx="34">
                  <c:v>2</c:v>
                </c:pt>
                <c:pt idx="35">
                  <c:v>2</c:v>
                </c:pt>
                <c:pt idx="36">
                  <c:v>4</c:v>
                </c:pt>
                <c:pt idx="37">
                  <c:v>1</c:v>
                </c:pt>
                <c:pt idx="38">
                  <c:v>1</c:v>
                </c:pt>
                <c:pt idx="39">
                  <c:v>3</c:v>
                </c:pt>
                <c:pt idx="40">
                  <c:v>1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50">
                  <c:v>4</c:v>
                </c:pt>
                <c:pt idx="51">
                  <c:v>0</c:v>
                </c:pt>
                <c:pt idx="52">
                  <c:v>4</c:v>
                </c:pt>
                <c:pt idx="53">
                  <c:v>0</c:v>
                </c:pt>
                <c:pt idx="54">
                  <c:v>2</c:v>
                </c:pt>
                <c:pt idx="55">
                  <c:v>2</c:v>
                </c:pt>
                <c:pt idx="56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possible activities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numRef>
              <c:f>Sheet1!$A$2:$A$58</c:f>
              <c:numCache>
                <c:formatCode>General</c:formatCode>
                <c:ptCount val="5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57</c:v>
                </c:pt>
                <c:pt idx="51">
                  <c:v>58</c:v>
                </c:pt>
                <c:pt idx="52">
                  <c:v>59</c:v>
                </c:pt>
                <c:pt idx="53">
                  <c:v>60</c:v>
                </c:pt>
                <c:pt idx="54">
                  <c:v>61</c:v>
                </c:pt>
                <c:pt idx="55">
                  <c:v>62</c:v>
                </c:pt>
                <c:pt idx="56">
                  <c:v>63</c:v>
                </c:pt>
              </c:numCache>
            </c:numRef>
          </c:cat>
          <c:val>
            <c:numRef>
              <c:f>Sheet1!$D$2:$D$58</c:f>
              <c:numCache>
                <c:formatCode>General</c:formatCode>
                <c:ptCount val="5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11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4</c:v>
                </c:pt>
                <c:pt idx="10">
                  <c:v>9</c:v>
                </c:pt>
                <c:pt idx="11">
                  <c:v>13</c:v>
                </c:pt>
                <c:pt idx="12">
                  <c:v>10</c:v>
                </c:pt>
                <c:pt idx="13">
                  <c:v>10</c:v>
                </c:pt>
                <c:pt idx="14">
                  <c:v>12</c:v>
                </c:pt>
                <c:pt idx="15">
                  <c:v>9</c:v>
                </c:pt>
                <c:pt idx="16">
                  <c:v>12</c:v>
                </c:pt>
                <c:pt idx="17">
                  <c:v>7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10</c:v>
                </c:pt>
                <c:pt idx="26">
                  <c:v>9</c:v>
                </c:pt>
                <c:pt idx="27">
                  <c:v>10</c:v>
                </c:pt>
                <c:pt idx="28">
                  <c:v>4</c:v>
                </c:pt>
                <c:pt idx="29">
                  <c:v>9</c:v>
                </c:pt>
                <c:pt idx="30">
                  <c:v>9</c:v>
                </c:pt>
                <c:pt idx="31">
                  <c:v>10</c:v>
                </c:pt>
                <c:pt idx="32">
                  <c:v>13</c:v>
                </c:pt>
                <c:pt idx="33">
                  <c:v>6</c:v>
                </c:pt>
                <c:pt idx="34">
                  <c:v>8</c:v>
                </c:pt>
                <c:pt idx="35">
                  <c:v>10</c:v>
                </c:pt>
                <c:pt idx="36">
                  <c:v>7</c:v>
                </c:pt>
                <c:pt idx="37">
                  <c:v>11</c:v>
                </c:pt>
                <c:pt idx="38">
                  <c:v>9</c:v>
                </c:pt>
                <c:pt idx="39">
                  <c:v>10</c:v>
                </c:pt>
                <c:pt idx="40">
                  <c:v>8</c:v>
                </c:pt>
                <c:pt idx="41">
                  <c:v>7</c:v>
                </c:pt>
                <c:pt idx="42">
                  <c:v>10</c:v>
                </c:pt>
                <c:pt idx="43">
                  <c:v>9</c:v>
                </c:pt>
                <c:pt idx="44">
                  <c:v>11</c:v>
                </c:pt>
                <c:pt idx="45">
                  <c:v>10</c:v>
                </c:pt>
                <c:pt idx="46">
                  <c:v>13</c:v>
                </c:pt>
                <c:pt idx="47">
                  <c:v>10</c:v>
                </c:pt>
                <c:pt idx="48">
                  <c:v>10</c:v>
                </c:pt>
                <c:pt idx="49">
                  <c:v>0</c:v>
                </c:pt>
                <c:pt idx="50">
                  <c:v>6</c:v>
                </c:pt>
                <c:pt idx="51">
                  <c:v>10</c:v>
                </c:pt>
                <c:pt idx="52">
                  <c:v>7</c:v>
                </c:pt>
                <c:pt idx="53">
                  <c:v>9</c:v>
                </c:pt>
                <c:pt idx="54">
                  <c:v>10</c:v>
                </c:pt>
                <c:pt idx="55">
                  <c:v>7</c:v>
                </c:pt>
                <c:pt idx="56">
                  <c:v>5</c:v>
                </c:pt>
              </c:numCache>
            </c:numRef>
          </c:val>
        </c:ser>
        <c:gapWidth val="0"/>
        <c:overlap val="100"/>
        <c:axId val="69212800"/>
        <c:axId val="69230976"/>
      </c:barChart>
      <c:catAx>
        <c:axId val="69212800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crossAx val="69230976"/>
        <c:crosses val="autoZero"/>
        <c:auto val="1"/>
        <c:lblAlgn val="ctr"/>
        <c:lblOffset val="100"/>
        <c:tickLblSkip val="2"/>
      </c:catAx>
      <c:valAx>
        <c:axId val="69230976"/>
        <c:scaling>
          <c:orientation val="minMax"/>
          <c:max val="13"/>
        </c:scaling>
        <c:axPos val="l"/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crossAx val="69212800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0.25706</cdr:x>
      <cdr:y>0.31262</cdr:y>
    </cdr:from>
    <cdr:to>
      <cdr:x>0.43785</cdr:x>
      <cdr:y>0.38252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2500" y="1966058"/>
          <a:ext cx="1563077" cy="439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Straight Connector 7"/>
        <cdr:cNvSpPr/>
      </cdr:nvSpPr>
      <cdr:spPr>
        <a:xfrm xmlns:a="http://schemas.openxmlformats.org/drawingml/2006/main" flipV="1">
          <a:off x="-228600" y="-3048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0.57288</cdr:x>
      <cdr:y>0.08482</cdr:y>
    </cdr:from>
    <cdr:to>
      <cdr:x>0.57288</cdr:x>
      <cdr:y>0.90874</cdr:y>
    </cdr:to>
    <cdr:sp macro="" textlink="">
      <cdr:nvSpPr>
        <cdr:cNvPr id="10" name="Straight Connector 9"/>
        <cdr:cNvSpPr/>
      </cdr:nvSpPr>
      <cdr:spPr>
        <a:xfrm xmlns:a="http://schemas.openxmlformats.org/drawingml/2006/main" flipV="1">
          <a:off x="4953000" y="533400"/>
          <a:ext cx="0" cy="51816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0.72271</cdr:x>
      <cdr:y>0.08482</cdr:y>
    </cdr:from>
    <cdr:to>
      <cdr:x>0.72271</cdr:x>
      <cdr:y>0.90874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6248400" y="533400"/>
          <a:ext cx="0" cy="51816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ysClr val="windowText" lastClr="00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304800"/>
            <a:ext cx="7772400" cy="1752600"/>
          </a:xfrm>
        </p:spPr>
        <p:txBody>
          <a:bodyPr/>
          <a:lstStyle>
            <a:lvl1pPr>
              <a:defRPr baseline="0">
                <a:latin typeface="Garamond" pitchFamily="18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72200" y="2895600"/>
            <a:ext cx="2971800" cy="2133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381000"/>
            <a:ext cx="7772400" cy="1470025"/>
          </a:xfrm>
        </p:spPr>
        <p:txBody>
          <a:bodyPr/>
          <a:lstStyle>
            <a:lvl1pPr>
              <a:defRPr baseline="0">
                <a:latin typeface="Garamond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 descr="bu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257800"/>
            <a:ext cx="2057400" cy="16002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8229600" cy="4267200"/>
          </a:xfrm>
        </p:spPr>
        <p:txBody>
          <a:bodyPr/>
          <a:lstStyle>
            <a:lvl1pPr algn="l">
              <a:buFont typeface="Arial" pitchFamily="34" charset="0"/>
              <a:buChar char="•"/>
              <a:defRPr>
                <a:latin typeface="Garamond" pitchFamily="18" charset="0"/>
              </a:defRPr>
            </a:lvl1pPr>
            <a:lvl2pPr algn="l">
              <a:buFont typeface="Arial" pitchFamily="34" charset="0"/>
              <a:buChar char="•"/>
              <a:defRPr>
                <a:latin typeface="Garamond" pitchFamily="18" charset="0"/>
              </a:defRPr>
            </a:lvl2pPr>
            <a:lvl3pPr algn="l">
              <a:buFont typeface="Arial" pitchFamily="34" charset="0"/>
              <a:buChar char="•"/>
              <a:defRPr>
                <a:latin typeface="Garamond" pitchFamily="18" charset="0"/>
              </a:defRPr>
            </a:lvl3pPr>
            <a:lvl4pPr algn="l">
              <a:buFont typeface="Arial" pitchFamily="34" charset="0"/>
              <a:buChar char="•"/>
              <a:defRPr>
                <a:latin typeface="Garamond" pitchFamily="18" charset="0"/>
              </a:defRPr>
            </a:lvl4pPr>
            <a:lvl5pPr algn="l">
              <a:buFont typeface="Arial" pitchFamily="34" charset="0"/>
              <a:buChar char="•"/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152400"/>
            <a:ext cx="6324600" cy="1524000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 descr="bu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99" cy="1600200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8229600" cy="4267200"/>
          </a:xfrm>
        </p:spPr>
        <p:txBody>
          <a:bodyPr/>
          <a:lstStyle>
            <a:lvl1pPr algn="l">
              <a:buFont typeface="Arial" pitchFamily="34" charset="0"/>
              <a:buChar char="•"/>
              <a:defRPr>
                <a:latin typeface="Garamond" pitchFamily="18" charset="0"/>
              </a:defRPr>
            </a:lvl1pPr>
            <a:lvl2pPr algn="l">
              <a:buFont typeface="Arial" pitchFamily="34" charset="0"/>
              <a:buChar char="•"/>
              <a:defRPr>
                <a:latin typeface="Garamond" pitchFamily="18" charset="0"/>
              </a:defRPr>
            </a:lvl2pPr>
            <a:lvl3pPr algn="l">
              <a:buFont typeface="Arial" pitchFamily="34" charset="0"/>
              <a:buChar char="•"/>
              <a:defRPr>
                <a:latin typeface="Garamond" pitchFamily="18" charset="0"/>
              </a:defRPr>
            </a:lvl3pPr>
            <a:lvl4pPr algn="l">
              <a:buFont typeface="Arial" pitchFamily="34" charset="0"/>
              <a:buChar char="•"/>
              <a:defRPr>
                <a:latin typeface="Garamond" pitchFamily="18" charset="0"/>
              </a:defRPr>
            </a:lvl4pPr>
            <a:lvl5pPr algn="l">
              <a:buFont typeface="Arial" pitchFamily="34" charset="0"/>
              <a:buChar char="•"/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99F6-4EB4-4868-BC97-70C049F876D8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2AEFA-E3BD-4B4A-9296-DB305881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12781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ll.gif"/>
          <p:cNvPicPr>
            <a:picLocks noChangeAspect="1"/>
          </p:cNvPicPr>
          <p:nvPr/>
        </p:nvPicPr>
        <p:blipFill>
          <a:blip r:embed="rId6" cstate="print">
            <a:lum bright="48000" contrast="44000"/>
          </a:blip>
          <a:stretch>
            <a:fillRect/>
          </a:stretch>
        </p:blipFill>
        <p:spPr>
          <a:xfrm>
            <a:off x="0" y="3048000"/>
            <a:ext cx="6324600" cy="381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9" name="Picture 8" descr="ABA Logo.jpg"/>
          <p:cNvPicPr>
            <a:picLocks noChangeAspect="1"/>
          </p:cNvPicPr>
          <p:nvPr/>
        </p:nvPicPr>
        <p:blipFill>
          <a:blip r:embed="rId7" cstate="print">
            <a:lum bright="-24000" contrast="21000"/>
          </a:blip>
          <a:stretch>
            <a:fillRect/>
          </a:stretch>
        </p:blipFill>
        <p:spPr>
          <a:xfrm>
            <a:off x="6400800" y="6155055"/>
            <a:ext cx="2743200" cy="70294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172200" y="2819401"/>
            <a:ext cx="2971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defTabSz="914400" rtl="0" eaLnBrk="1" latinLnBrk="0" hangingPunct="1">
        <a:lnSpc>
          <a:spcPct val="150000"/>
        </a:lnSpc>
        <a:spcBef>
          <a:spcPct val="0"/>
        </a:spcBef>
        <a:buNone/>
        <a:defRPr lang="en-US" sz="3400" b="1" kern="1200" baseline="0" smtClean="0">
          <a:solidFill>
            <a:schemeClr val="tx1"/>
          </a:solidFill>
          <a:latin typeface="High Tower Text" pitchFamily="18" charset="0"/>
          <a:ea typeface="+mj-ea"/>
          <a:cs typeface="Andalus" pitchFamily="18" charset="-78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3000" b="1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Effects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of Values and </a:t>
            </a:r>
            <a:b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Committed Action on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Program Compliance on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an Individual with Traumatic Brain Injury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26670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latino Linotype" pitchFamily="18" charset="0"/>
              </a:rPr>
              <a:t>Jeffrey Oliver, USF</a:t>
            </a:r>
          </a:p>
          <a:p>
            <a:endParaRPr lang="en-US" b="1" dirty="0" smtClean="0">
              <a:latin typeface="Palatino Linotype" pitchFamily="18" charset="0"/>
            </a:endParaRPr>
          </a:p>
          <a:p>
            <a:r>
              <a:rPr lang="en-US" b="1" dirty="0" smtClean="0">
                <a:latin typeface="Palatino Linotype" pitchFamily="18" charset="0"/>
              </a:rPr>
              <a:t>Jonathan </a:t>
            </a:r>
            <a:r>
              <a:rPr lang="en-US" b="1" dirty="0" err="1" smtClean="0">
                <a:latin typeface="Palatino Linotype" pitchFamily="18" charset="0"/>
              </a:rPr>
              <a:t>Jaberg</a:t>
            </a:r>
            <a:r>
              <a:rPr lang="en-US" b="1" dirty="0" smtClean="0">
                <a:latin typeface="Palatino Linotype" pitchFamily="18" charset="0"/>
              </a:rPr>
              <a:t>, </a:t>
            </a:r>
            <a:r>
              <a:rPr lang="en-US" b="1" dirty="0" err="1" smtClean="0">
                <a:latin typeface="Palatino Linotype" pitchFamily="18" charset="0"/>
              </a:rPr>
              <a:t>NeuroRestorative</a:t>
            </a:r>
            <a:endParaRPr lang="en-US" b="1" dirty="0" smtClean="0">
              <a:latin typeface="Palatino Linotype" pitchFamily="18" charset="0"/>
            </a:endParaRPr>
          </a:p>
          <a:p>
            <a:endParaRPr lang="en-US" b="1" dirty="0" smtClean="0">
              <a:latin typeface="Palatino Linotype" pitchFamily="18" charset="0"/>
            </a:endParaRPr>
          </a:p>
          <a:p>
            <a:r>
              <a:rPr lang="en-US" b="1" dirty="0" smtClean="0">
                <a:latin typeface="Palatino Linotype" pitchFamily="18" charset="0"/>
              </a:rPr>
              <a:t>Deb </a:t>
            </a:r>
            <a:r>
              <a:rPr lang="en-US" b="1" dirty="0" err="1" smtClean="0">
                <a:latin typeface="Palatino Linotype" pitchFamily="18" charset="0"/>
              </a:rPr>
              <a:t>Westurlund</a:t>
            </a:r>
            <a:r>
              <a:rPr lang="en-US" b="1" dirty="0" smtClean="0">
                <a:latin typeface="Palatino Linotype" pitchFamily="18" charset="0"/>
              </a:rPr>
              <a:t>, </a:t>
            </a:r>
            <a:r>
              <a:rPr lang="en-US" b="1" dirty="0" err="1" smtClean="0">
                <a:latin typeface="Palatino Linotype" pitchFamily="18" charset="0"/>
              </a:rPr>
              <a:t>NeuroRestorative</a:t>
            </a:r>
            <a:r>
              <a:rPr lang="en-US" b="1" dirty="0" smtClean="0">
                <a:latin typeface="Palatino Linotype" pitchFamily="18" charset="0"/>
              </a:rPr>
              <a:t>, </a:t>
            </a:r>
          </a:p>
          <a:p>
            <a:endParaRPr lang="en-US" b="1" dirty="0" smtClean="0">
              <a:latin typeface="Palatino Linotype" pitchFamily="18" charset="0"/>
            </a:endParaRPr>
          </a:p>
          <a:p>
            <a:r>
              <a:rPr lang="en-US" b="1" dirty="0" smtClean="0">
                <a:latin typeface="Palatino Linotype" pitchFamily="18" charset="0"/>
              </a:rPr>
              <a:t>Timothy Weil, USF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Discussion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What Happened?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4267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Activities ≠ Values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www.calstat.org/classroom/mod_3/images/kiss.gif"/>
          <p:cNvPicPr>
            <a:picLocks noChangeAspect="1" noChangeArrowheads="1"/>
          </p:cNvPicPr>
          <p:nvPr/>
        </p:nvPicPr>
        <p:blipFill>
          <a:blip r:embed="rId2" cstate="print"/>
          <a:srcRect b="9317"/>
          <a:stretch>
            <a:fillRect/>
          </a:stretch>
        </p:blipFill>
        <p:spPr bwMode="auto">
          <a:xfrm>
            <a:off x="887325" y="2362200"/>
            <a:ext cx="7339677" cy="449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Palatino Linotype" pitchFamily="18" charset="0"/>
              </a:rPr>
              <a:t>Discussion</a:t>
            </a:r>
            <a:endParaRPr lang="en-US" sz="4000" dirty="0">
              <a:latin typeface="Palatino Linotype" pitchFamily="18" charset="0"/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2362200" y="1905000"/>
            <a:ext cx="4419600" cy="4267200"/>
          </a:xfrm>
          <a:prstGeom prst="noSmoking">
            <a:avLst>
              <a:gd name="adj" fmla="val 114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352800"/>
            <a:ext cx="8229600" cy="106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dirty="0" smtClean="0">
                <a:solidFill>
                  <a:srgbClr val="0000FF"/>
                </a:solidFill>
                <a:latin typeface="+mn-lt"/>
              </a:rPr>
              <a:t>Values</a:t>
            </a:r>
            <a:endParaRPr lang="en-US" sz="80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Discussion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Other Verbal Behavior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2" name="Picture 2" descr="http://4.bp.blogspot.com/-Mew59cv8t3s/TvDH9M7tCrI/AAAAAAAAAOo/bivXskewE7A/s1600/bear+trap1.jpgd4448682-d2d4-486d-9866-776a511bc0f5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5715000" cy="4286250"/>
          </a:xfrm>
          <a:prstGeom prst="rect">
            <a:avLst/>
          </a:prstGeom>
          <a:noFill/>
        </p:spPr>
      </p:pic>
      <p:pic>
        <p:nvPicPr>
          <p:cNvPr id="3074" name="Picture 2" descr="Restraint C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0"/>
            <a:ext cx="2895600" cy="309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5.static.flickr.com/4099/4799942731_df085fea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62500" cy="2847976"/>
          </a:xfrm>
          <a:prstGeom prst="rect">
            <a:avLst/>
          </a:prstGeom>
          <a:noFill/>
        </p:spPr>
      </p:pic>
      <p:pic>
        <p:nvPicPr>
          <p:cNvPr id="7172" name="Picture 4" descr="http://offtrackplanet.com/wp-content/uploads/2010/08/coffee.jpg"/>
          <p:cNvPicPr>
            <a:picLocks noChangeAspect="1" noChangeArrowheads="1"/>
          </p:cNvPicPr>
          <p:nvPr/>
        </p:nvPicPr>
        <p:blipFill>
          <a:blip r:embed="rId3" cstate="print"/>
          <a:srcRect t="16194" r="16981" b="22267"/>
          <a:stretch>
            <a:fillRect/>
          </a:stretch>
        </p:blipFill>
        <p:spPr bwMode="auto">
          <a:xfrm>
            <a:off x="0" y="1447800"/>
            <a:ext cx="5029200" cy="2971800"/>
          </a:xfrm>
          <a:prstGeom prst="rect">
            <a:avLst/>
          </a:prstGeom>
          <a:noFill/>
        </p:spPr>
      </p:pic>
      <p:pic>
        <p:nvPicPr>
          <p:cNvPr id="7174" name="Picture 6" descr="http://adamsdaughter.files.wordpress.com/2011/11/grocery-store1.jpg"/>
          <p:cNvPicPr>
            <a:picLocks noChangeAspect="1" noChangeArrowheads="1"/>
          </p:cNvPicPr>
          <p:nvPr/>
        </p:nvPicPr>
        <p:blipFill>
          <a:blip r:embed="rId4" cstate="print"/>
          <a:srcRect t="8889" r="20598" b="26667"/>
          <a:stretch>
            <a:fillRect/>
          </a:stretch>
        </p:blipFill>
        <p:spPr bwMode="auto">
          <a:xfrm>
            <a:off x="0" y="1447800"/>
            <a:ext cx="5638800" cy="304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Now?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105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Transition to Independent Living Checklist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4724400" y="1262540"/>
            <a:ext cx="4267109" cy="3609498"/>
            <a:chOff x="2198" y="8789"/>
            <a:chExt cx="8494" cy="7185"/>
          </a:xfrm>
        </p:grpSpPr>
        <p:sp>
          <p:nvSpPr>
            <p:cNvPr id="2050" name="AutoShape 2"/>
            <p:cNvSpPr>
              <a:spLocks noChangeAspect="1" noChangeArrowheads="1"/>
            </p:cNvSpPr>
            <p:nvPr/>
          </p:nvSpPr>
          <p:spPr bwMode="auto">
            <a:xfrm>
              <a:off x="4170" y="9006"/>
              <a:ext cx="6522" cy="60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8534" y="878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7431" y="9148"/>
              <a:ext cx="1" cy="5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198" y="11651"/>
              <a:ext cx="1365" cy="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9420" tIns="39710" rIns="79420" bIns="3971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4473" y="12106"/>
              <a:ext cx="59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4473" y="9148"/>
              <a:ext cx="5916" cy="591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4928" y="9603"/>
              <a:ext cx="5006" cy="500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383" y="10058"/>
              <a:ext cx="4096" cy="409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838" y="10513"/>
              <a:ext cx="3186" cy="318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6294" y="10968"/>
              <a:ext cx="2275" cy="227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6749" y="11423"/>
              <a:ext cx="1365" cy="136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7204" y="11878"/>
              <a:ext cx="455" cy="45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 rot="19800000">
              <a:off x="6541" y="10137"/>
              <a:ext cx="475" cy="2275"/>
            </a:xfrm>
            <a:custGeom>
              <a:avLst/>
              <a:gdLst/>
              <a:ahLst/>
              <a:cxnLst>
                <a:cxn ang="0">
                  <a:pos x="231" y="1239"/>
                </a:cxn>
                <a:cxn ang="0">
                  <a:pos x="215" y="1243"/>
                </a:cxn>
                <a:cxn ang="0">
                  <a:pos x="208" y="1241"/>
                </a:cxn>
                <a:cxn ang="0">
                  <a:pos x="199" y="1231"/>
                </a:cxn>
                <a:cxn ang="0">
                  <a:pos x="195" y="1220"/>
                </a:cxn>
                <a:cxn ang="0">
                  <a:pos x="15" y="619"/>
                </a:cxn>
                <a:cxn ang="0">
                  <a:pos x="15" y="608"/>
                </a:cxn>
                <a:cxn ang="0">
                  <a:pos x="20" y="600"/>
                </a:cxn>
                <a:cxn ang="0">
                  <a:pos x="27" y="593"/>
                </a:cxn>
                <a:cxn ang="0">
                  <a:pos x="38" y="588"/>
                </a:cxn>
                <a:cxn ang="0">
                  <a:pos x="0" y="0"/>
                </a:cxn>
                <a:cxn ang="0">
                  <a:pos x="215" y="549"/>
                </a:cxn>
                <a:cxn ang="0">
                  <a:pos x="227" y="548"/>
                </a:cxn>
                <a:cxn ang="0">
                  <a:pos x="237" y="551"/>
                </a:cxn>
                <a:cxn ang="0">
                  <a:pos x="245" y="558"/>
                </a:cxn>
                <a:cxn ang="0">
                  <a:pos x="250" y="567"/>
                </a:cxn>
                <a:cxn ang="0">
                  <a:pos x="132" y="737"/>
                </a:cxn>
                <a:cxn ang="0">
                  <a:pos x="283" y="767"/>
                </a:cxn>
                <a:cxn ang="0">
                  <a:pos x="159" y="854"/>
                </a:cxn>
                <a:cxn ang="0">
                  <a:pos x="301" y="887"/>
                </a:cxn>
                <a:cxn ang="0">
                  <a:pos x="183" y="970"/>
                </a:cxn>
                <a:cxn ang="0">
                  <a:pos x="318" y="1004"/>
                </a:cxn>
                <a:cxn ang="0">
                  <a:pos x="347" y="1187"/>
                </a:cxn>
                <a:cxn ang="0">
                  <a:pos x="349" y="1198"/>
                </a:cxn>
                <a:cxn ang="0">
                  <a:pos x="346" y="1211"/>
                </a:cxn>
                <a:cxn ang="0">
                  <a:pos x="339" y="1215"/>
                </a:cxn>
                <a:cxn ang="0">
                  <a:pos x="317" y="1220"/>
                </a:cxn>
                <a:cxn ang="0">
                  <a:pos x="310" y="1266"/>
                </a:cxn>
                <a:cxn ang="0">
                  <a:pos x="328" y="1389"/>
                </a:cxn>
                <a:cxn ang="0">
                  <a:pos x="350" y="1534"/>
                </a:cxn>
                <a:cxn ang="0">
                  <a:pos x="369" y="1675"/>
                </a:cxn>
                <a:cxn ang="0">
                  <a:pos x="359" y="1674"/>
                </a:cxn>
                <a:cxn ang="0">
                  <a:pos x="321" y="1531"/>
                </a:cxn>
                <a:cxn ang="0">
                  <a:pos x="283" y="1390"/>
                </a:cxn>
                <a:cxn ang="0">
                  <a:pos x="252" y="1275"/>
                </a:cxn>
              </a:cxnLst>
              <a:rect l="0" t="0" r="r" b="b"/>
              <a:pathLst>
                <a:path w="376" h="1736">
                  <a:moveTo>
                    <a:pt x="242" y="1236"/>
                  </a:moveTo>
                  <a:lnTo>
                    <a:pt x="231" y="1239"/>
                  </a:lnTo>
                  <a:lnTo>
                    <a:pt x="222" y="1241"/>
                  </a:lnTo>
                  <a:lnTo>
                    <a:pt x="215" y="1243"/>
                  </a:lnTo>
                  <a:lnTo>
                    <a:pt x="212" y="1243"/>
                  </a:lnTo>
                  <a:lnTo>
                    <a:pt x="208" y="1241"/>
                  </a:lnTo>
                  <a:lnTo>
                    <a:pt x="204" y="1237"/>
                  </a:lnTo>
                  <a:lnTo>
                    <a:pt x="199" y="1231"/>
                  </a:lnTo>
                  <a:lnTo>
                    <a:pt x="196" y="1221"/>
                  </a:lnTo>
                  <a:lnTo>
                    <a:pt x="195" y="1220"/>
                  </a:lnTo>
                  <a:lnTo>
                    <a:pt x="195" y="1220"/>
                  </a:lnTo>
                  <a:lnTo>
                    <a:pt x="15" y="619"/>
                  </a:lnTo>
                  <a:lnTo>
                    <a:pt x="15" y="613"/>
                  </a:lnTo>
                  <a:lnTo>
                    <a:pt x="15" y="608"/>
                  </a:lnTo>
                  <a:lnTo>
                    <a:pt x="17" y="604"/>
                  </a:lnTo>
                  <a:lnTo>
                    <a:pt x="20" y="600"/>
                  </a:lnTo>
                  <a:lnTo>
                    <a:pt x="23" y="595"/>
                  </a:lnTo>
                  <a:lnTo>
                    <a:pt x="27" y="593"/>
                  </a:lnTo>
                  <a:lnTo>
                    <a:pt x="33" y="590"/>
                  </a:lnTo>
                  <a:lnTo>
                    <a:pt x="38" y="588"/>
                  </a:lnTo>
                  <a:lnTo>
                    <a:pt x="74" y="577"/>
                  </a:lnTo>
                  <a:lnTo>
                    <a:pt x="0" y="0"/>
                  </a:lnTo>
                  <a:lnTo>
                    <a:pt x="179" y="549"/>
                  </a:lnTo>
                  <a:lnTo>
                    <a:pt x="215" y="549"/>
                  </a:lnTo>
                  <a:lnTo>
                    <a:pt x="221" y="548"/>
                  </a:lnTo>
                  <a:lnTo>
                    <a:pt x="227" y="548"/>
                  </a:lnTo>
                  <a:lnTo>
                    <a:pt x="232" y="549"/>
                  </a:lnTo>
                  <a:lnTo>
                    <a:pt x="237" y="551"/>
                  </a:lnTo>
                  <a:lnTo>
                    <a:pt x="241" y="554"/>
                  </a:lnTo>
                  <a:lnTo>
                    <a:pt x="245" y="558"/>
                  </a:lnTo>
                  <a:lnTo>
                    <a:pt x="248" y="562"/>
                  </a:lnTo>
                  <a:lnTo>
                    <a:pt x="250" y="567"/>
                  </a:lnTo>
                  <a:lnTo>
                    <a:pt x="271" y="705"/>
                  </a:lnTo>
                  <a:lnTo>
                    <a:pt x="132" y="737"/>
                  </a:lnTo>
                  <a:lnTo>
                    <a:pt x="148" y="797"/>
                  </a:lnTo>
                  <a:lnTo>
                    <a:pt x="283" y="767"/>
                  </a:lnTo>
                  <a:lnTo>
                    <a:pt x="290" y="825"/>
                  </a:lnTo>
                  <a:lnTo>
                    <a:pt x="159" y="854"/>
                  </a:lnTo>
                  <a:lnTo>
                    <a:pt x="175" y="914"/>
                  </a:lnTo>
                  <a:lnTo>
                    <a:pt x="301" y="887"/>
                  </a:lnTo>
                  <a:lnTo>
                    <a:pt x="307" y="943"/>
                  </a:lnTo>
                  <a:lnTo>
                    <a:pt x="183" y="970"/>
                  </a:lnTo>
                  <a:lnTo>
                    <a:pt x="199" y="1031"/>
                  </a:lnTo>
                  <a:lnTo>
                    <a:pt x="318" y="1004"/>
                  </a:lnTo>
                  <a:lnTo>
                    <a:pt x="347" y="1185"/>
                  </a:lnTo>
                  <a:lnTo>
                    <a:pt x="347" y="1187"/>
                  </a:lnTo>
                  <a:lnTo>
                    <a:pt x="347" y="1188"/>
                  </a:lnTo>
                  <a:lnTo>
                    <a:pt x="349" y="1198"/>
                  </a:lnTo>
                  <a:lnTo>
                    <a:pt x="347" y="1205"/>
                  </a:lnTo>
                  <a:lnTo>
                    <a:pt x="346" y="1211"/>
                  </a:lnTo>
                  <a:lnTo>
                    <a:pt x="343" y="1214"/>
                  </a:lnTo>
                  <a:lnTo>
                    <a:pt x="339" y="1215"/>
                  </a:lnTo>
                  <a:lnTo>
                    <a:pt x="328" y="1217"/>
                  </a:lnTo>
                  <a:lnTo>
                    <a:pt x="317" y="1220"/>
                  </a:lnTo>
                  <a:lnTo>
                    <a:pt x="301" y="1223"/>
                  </a:lnTo>
                  <a:lnTo>
                    <a:pt x="310" y="1266"/>
                  </a:lnTo>
                  <a:lnTo>
                    <a:pt x="318" y="1322"/>
                  </a:lnTo>
                  <a:lnTo>
                    <a:pt x="328" y="1389"/>
                  </a:lnTo>
                  <a:lnTo>
                    <a:pt x="339" y="1459"/>
                  </a:lnTo>
                  <a:lnTo>
                    <a:pt x="350" y="1534"/>
                  </a:lnTo>
                  <a:lnTo>
                    <a:pt x="359" y="1606"/>
                  </a:lnTo>
                  <a:lnTo>
                    <a:pt x="369" y="1675"/>
                  </a:lnTo>
                  <a:lnTo>
                    <a:pt x="376" y="1736"/>
                  </a:lnTo>
                  <a:lnTo>
                    <a:pt x="359" y="1674"/>
                  </a:lnTo>
                  <a:lnTo>
                    <a:pt x="340" y="1605"/>
                  </a:lnTo>
                  <a:lnTo>
                    <a:pt x="321" y="1531"/>
                  </a:lnTo>
                  <a:lnTo>
                    <a:pt x="301" y="1459"/>
                  </a:lnTo>
                  <a:lnTo>
                    <a:pt x="283" y="1390"/>
                  </a:lnTo>
                  <a:lnTo>
                    <a:pt x="267" y="1328"/>
                  </a:lnTo>
                  <a:lnTo>
                    <a:pt x="252" y="1275"/>
                  </a:lnTo>
                  <a:lnTo>
                    <a:pt x="242" y="1236"/>
                  </a:lnTo>
                  <a:close/>
                </a:path>
              </a:pathLst>
            </a:custGeom>
            <a:solidFill>
              <a:srgbClr val="D3CE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 rot="19800000">
              <a:off x="4928" y="9461"/>
              <a:ext cx="1401" cy="1411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4" y="282"/>
                </a:cxn>
                <a:cxn ang="0">
                  <a:pos x="19" y="276"/>
                </a:cxn>
                <a:cxn ang="0">
                  <a:pos x="42" y="270"/>
                </a:cxn>
                <a:cxn ang="0">
                  <a:pos x="72" y="261"/>
                </a:cxn>
                <a:cxn ang="0">
                  <a:pos x="108" y="253"/>
                </a:cxn>
                <a:cxn ang="0">
                  <a:pos x="148" y="244"/>
                </a:cxn>
                <a:cxn ang="0">
                  <a:pos x="192" y="238"/>
                </a:cxn>
                <a:cxn ang="0">
                  <a:pos x="240" y="234"/>
                </a:cxn>
                <a:cxn ang="0">
                  <a:pos x="279" y="232"/>
                </a:cxn>
                <a:cxn ang="0">
                  <a:pos x="319" y="234"/>
                </a:cxn>
                <a:cxn ang="0">
                  <a:pos x="359" y="240"/>
                </a:cxn>
                <a:cxn ang="0">
                  <a:pos x="399" y="247"/>
                </a:cxn>
                <a:cxn ang="0">
                  <a:pos x="436" y="260"/>
                </a:cxn>
                <a:cxn ang="0">
                  <a:pos x="474" y="276"/>
                </a:cxn>
                <a:cxn ang="0">
                  <a:pos x="510" y="297"/>
                </a:cxn>
                <a:cxn ang="0">
                  <a:pos x="541" y="325"/>
                </a:cxn>
                <a:cxn ang="0">
                  <a:pos x="546" y="315"/>
                </a:cxn>
                <a:cxn ang="0">
                  <a:pos x="559" y="286"/>
                </a:cxn>
                <a:cxn ang="0">
                  <a:pos x="580" y="245"/>
                </a:cxn>
                <a:cxn ang="0">
                  <a:pos x="610" y="196"/>
                </a:cxn>
                <a:cxn ang="0">
                  <a:pos x="650" y="145"/>
                </a:cxn>
                <a:cxn ang="0">
                  <a:pos x="701" y="96"/>
                </a:cxn>
                <a:cxn ang="0">
                  <a:pos x="762" y="51"/>
                </a:cxn>
                <a:cxn ang="0">
                  <a:pos x="833" y="18"/>
                </a:cxn>
                <a:cxn ang="0">
                  <a:pos x="866" y="8"/>
                </a:cxn>
                <a:cxn ang="0">
                  <a:pos x="902" y="2"/>
                </a:cxn>
                <a:cxn ang="0">
                  <a:pos x="939" y="0"/>
                </a:cxn>
                <a:cxn ang="0">
                  <a:pos x="979" y="2"/>
                </a:cxn>
                <a:cxn ang="0">
                  <a:pos x="1034" y="276"/>
                </a:cxn>
                <a:cxn ang="0">
                  <a:pos x="1029" y="279"/>
                </a:cxn>
                <a:cxn ang="0">
                  <a:pos x="1108" y="656"/>
                </a:cxn>
                <a:cxn ang="0">
                  <a:pos x="676" y="711"/>
                </a:cxn>
                <a:cxn ang="0">
                  <a:pos x="261" y="848"/>
                </a:cxn>
              </a:cxnLst>
              <a:rect l="0" t="0" r="r" b="b"/>
              <a:pathLst>
                <a:path w="1108" h="1116">
                  <a:moveTo>
                    <a:pt x="261" y="848"/>
                  </a:moveTo>
                  <a:lnTo>
                    <a:pt x="0" y="283"/>
                  </a:lnTo>
                  <a:lnTo>
                    <a:pt x="1" y="283"/>
                  </a:lnTo>
                  <a:lnTo>
                    <a:pt x="4" y="282"/>
                  </a:lnTo>
                  <a:lnTo>
                    <a:pt x="11" y="279"/>
                  </a:lnTo>
                  <a:lnTo>
                    <a:pt x="19" y="276"/>
                  </a:lnTo>
                  <a:lnTo>
                    <a:pt x="30" y="273"/>
                  </a:lnTo>
                  <a:lnTo>
                    <a:pt x="42" y="270"/>
                  </a:lnTo>
                  <a:lnTo>
                    <a:pt x="56" y="266"/>
                  </a:lnTo>
                  <a:lnTo>
                    <a:pt x="72" y="261"/>
                  </a:lnTo>
                  <a:lnTo>
                    <a:pt x="89" y="257"/>
                  </a:lnTo>
                  <a:lnTo>
                    <a:pt x="108" y="253"/>
                  </a:lnTo>
                  <a:lnTo>
                    <a:pt x="126" y="248"/>
                  </a:lnTo>
                  <a:lnTo>
                    <a:pt x="148" y="244"/>
                  </a:lnTo>
                  <a:lnTo>
                    <a:pt x="169" y="241"/>
                  </a:lnTo>
                  <a:lnTo>
                    <a:pt x="192" y="238"/>
                  </a:lnTo>
                  <a:lnTo>
                    <a:pt x="215" y="235"/>
                  </a:lnTo>
                  <a:lnTo>
                    <a:pt x="240" y="234"/>
                  </a:lnTo>
                  <a:lnTo>
                    <a:pt x="260" y="232"/>
                  </a:lnTo>
                  <a:lnTo>
                    <a:pt x="279" y="232"/>
                  </a:lnTo>
                  <a:lnTo>
                    <a:pt x="299" y="234"/>
                  </a:lnTo>
                  <a:lnTo>
                    <a:pt x="319" y="234"/>
                  </a:lnTo>
                  <a:lnTo>
                    <a:pt x="339" y="237"/>
                  </a:lnTo>
                  <a:lnTo>
                    <a:pt x="359" y="240"/>
                  </a:lnTo>
                  <a:lnTo>
                    <a:pt x="379" y="243"/>
                  </a:lnTo>
                  <a:lnTo>
                    <a:pt x="399" y="247"/>
                  </a:lnTo>
                  <a:lnTo>
                    <a:pt x="418" y="253"/>
                  </a:lnTo>
                  <a:lnTo>
                    <a:pt x="436" y="260"/>
                  </a:lnTo>
                  <a:lnTo>
                    <a:pt x="457" y="267"/>
                  </a:lnTo>
                  <a:lnTo>
                    <a:pt x="474" y="276"/>
                  </a:lnTo>
                  <a:lnTo>
                    <a:pt x="492" y="286"/>
                  </a:lnTo>
                  <a:lnTo>
                    <a:pt x="510" y="297"/>
                  </a:lnTo>
                  <a:lnTo>
                    <a:pt x="525" y="310"/>
                  </a:lnTo>
                  <a:lnTo>
                    <a:pt x="541" y="325"/>
                  </a:lnTo>
                  <a:lnTo>
                    <a:pt x="543" y="322"/>
                  </a:lnTo>
                  <a:lnTo>
                    <a:pt x="546" y="315"/>
                  </a:lnTo>
                  <a:lnTo>
                    <a:pt x="551" y="302"/>
                  </a:lnTo>
                  <a:lnTo>
                    <a:pt x="559" y="286"/>
                  </a:lnTo>
                  <a:lnTo>
                    <a:pt x="567" y="267"/>
                  </a:lnTo>
                  <a:lnTo>
                    <a:pt x="580" y="245"/>
                  </a:lnTo>
                  <a:lnTo>
                    <a:pt x="594" y="222"/>
                  </a:lnTo>
                  <a:lnTo>
                    <a:pt x="610" y="196"/>
                  </a:lnTo>
                  <a:lnTo>
                    <a:pt x="629" y="172"/>
                  </a:lnTo>
                  <a:lnTo>
                    <a:pt x="650" y="145"/>
                  </a:lnTo>
                  <a:lnTo>
                    <a:pt x="675" y="120"/>
                  </a:lnTo>
                  <a:lnTo>
                    <a:pt x="701" y="96"/>
                  </a:lnTo>
                  <a:lnTo>
                    <a:pt x="731" y="71"/>
                  </a:lnTo>
                  <a:lnTo>
                    <a:pt x="762" y="51"/>
                  </a:lnTo>
                  <a:lnTo>
                    <a:pt x="795" y="32"/>
                  </a:lnTo>
                  <a:lnTo>
                    <a:pt x="833" y="18"/>
                  </a:lnTo>
                  <a:lnTo>
                    <a:pt x="849" y="12"/>
                  </a:lnTo>
                  <a:lnTo>
                    <a:pt x="866" y="8"/>
                  </a:lnTo>
                  <a:lnTo>
                    <a:pt x="883" y="5"/>
                  </a:lnTo>
                  <a:lnTo>
                    <a:pt x="902" y="2"/>
                  </a:lnTo>
                  <a:lnTo>
                    <a:pt x="920" y="0"/>
                  </a:lnTo>
                  <a:lnTo>
                    <a:pt x="939" y="0"/>
                  </a:lnTo>
                  <a:lnTo>
                    <a:pt x="959" y="0"/>
                  </a:lnTo>
                  <a:lnTo>
                    <a:pt x="979" y="2"/>
                  </a:lnTo>
                  <a:lnTo>
                    <a:pt x="1037" y="273"/>
                  </a:lnTo>
                  <a:lnTo>
                    <a:pt x="1034" y="276"/>
                  </a:lnTo>
                  <a:lnTo>
                    <a:pt x="1031" y="277"/>
                  </a:lnTo>
                  <a:lnTo>
                    <a:pt x="1029" y="279"/>
                  </a:lnTo>
                  <a:lnTo>
                    <a:pt x="1029" y="279"/>
                  </a:lnTo>
                  <a:lnTo>
                    <a:pt x="1108" y="656"/>
                  </a:lnTo>
                  <a:lnTo>
                    <a:pt x="851" y="1072"/>
                  </a:lnTo>
                  <a:lnTo>
                    <a:pt x="676" y="711"/>
                  </a:lnTo>
                  <a:lnTo>
                    <a:pt x="686" y="1116"/>
                  </a:lnTo>
                  <a:lnTo>
                    <a:pt x="261" y="848"/>
                  </a:lnTo>
                  <a:close/>
                </a:path>
              </a:pathLst>
            </a:custGeom>
            <a:solidFill>
              <a:srgbClr val="8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752600"/>
          </a:xfrm>
        </p:spPr>
        <p:txBody>
          <a:bodyPr/>
          <a:lstStyle/>
          <a:p>
            <a:r>
              <a:rPr lang="en-US" sz="9600" dirty="0" smtClean="0">
                <a:latin typeface="+mj-lt"/>
              </a:rPr>
              <a:t>Thank You</a:t>
            </a:r>
            <a:endParaRPr lang="en-US" sz="9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43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jroliver@mail.usf.edu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752600"/>
          </a:xfrm>
        </p:spPr>
        <p:txBody>
          <a:bodyPr/>
          <a:lstStyle/>
          <a:p>
            <a:r>
              <a:rPr lang="en-US" sz="4400" b="0" dirty="0" smtClean="0">
                <a:latin typeface="+mj-lt"/>
              </a:rPr>
              <a:t>What’s </a:t>
            </a:r>
            <a:r>
              <a:rPr lang="en-US" sz="4800" dirty="0" smtClean="0">
                <a:latin typeface="+mj-lt"/>
              </a:rPr>
              <a:t>Important</a:t>
            </a:r>
            <a:r>
              <a:rPr lang="en-US" sz="4400" b="0" dirty="0" smtClean="0">
                <a:latin typeface="+mj-lt"/>
              </a:rPr>
              <a:t> with Brain </a:t>
            </a:r>
            <a:r>
              <a:rPr lang="en-US" sz="4400" b="0" dirty="0" smtClean="0">
                <a:latin typeface="+mj-lt"/>
              </a:rPr>
              <a:t>Injury and how are you </a:t>
            </a:r>
            <a:r>
              <a:rPr lang="en-US" sz="4800" dirty="0" smtClean="0">
                <a:latin typeface="+mj-lt"/>
              </a:rPr>
              <a:t>going to get there</a:t>
            </a:r>
            <a:r>
              <a:rPr lang="en-US" sz="4400" b="0" dirty="0" smtClean="0">
                <a:latin typeface="+mj-lt"/>
              </a:rPr>
              <a:t>?</a:t>
            </a:r>
            <a:endParaRPr lang="en-US" sz="4400" b="0" dirty="0">
              <a:latin typeface="+mj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-GcNtFysYT4/T-xtRmwbKgI/AAAAAAAABJ0/fswOvdWAwVI/s1600/Traumatic+Brain+Inj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762500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ired.com/geekdad/wp-content/uploads/2012/03/autism_ribbon.3722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809875" cy="49244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18" name="Picture 2" descr="http://janeheller.com/confessionsblog/wp-content/uploads/2012/06/phobia.gif"/>
          <p:cNvPicPr>
            <a:picLocks noChangeAspect="1" noChangeArrowheads="1"/>
          </p:cNvPicPr>
          <p:nvPr/>
        </p:nvPicPr>
        <p:blipFill>
          <a:blip r:embed="rId3" cstate="print"/>
          <a:srcRect r="25818" b="30769"/>
          <a:stretch>
            <a:fillRect/>
          </a:stretch>
        </p:blipFill>
        <p:spPr bwMode="auto">
          <a:xfrm>
            <a:off x="3886200" y="838200"/>
            <a:ext cx="5257800" cy="3711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latino Linotype" pitchFamily="18" charset="0"/>
              </a:rPr>
              <a:t>Behavior Analysts and Values</a:t>
            </a:r>
          </a:p>
        </p:txBody>
      </p:sp>
      <p:pic>
        <p:nvPicPr>
          <p:cNvPr id="9220" name="Picture 4" descr="http://3.bp.blogspot.com/-yMXX-YKwKig/TwM4Kiy0wrI/AAAAAAAAAyc/zjXxPRiB4kw/s1600/Stop+Nail+Biting.jpg"/>
          <p:cNvPicPr>
            <a:picLocks noChangeAspect="1" noChangeArrowheads="1"/>
          </p:cNvPicPr>
          <p:nvPr/>
        </p:nvPicPr>
        <p:blipFill>
          <a:blip r:embed="rId4" cstate="print"/>
          <a:srcRect t="6000" r="40136"/>
          <a:stretch>
            <a:fillRect/>
          </a:stretch>
        </p:blipFill>
        <p:spPr bwMode="auto">
          <a:xfrm>
            <a:off x="2133600" y="35052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484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6873127" cy="617220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pic>
        <p:nvPicPr>
          <p:cNvPr id="18436" name="Picture 4" descr="http://wwwdelivery.superstock.com/WI/223/4197/PreviewComp/SuperStock_4197R-4526.jpg"/>
          <p:cNvPicPr>
            <a:picLocks noChangeAspect="1" noChangeArrowheads="1"/>
          </p:cNvPicPr>
          <p:nvPr/>
        </p:nvPicPr>
        <p:blipFill>
          <a:blip r:embed="rId3" cstate="print"/>
          <a:srcRect r="36000"/>
          <a:stretch>
            <a:fillRect/>
          </a:stretch>
        </p:blipFill>
        <p:spPr bwMode="auto">
          <a:xfrm>
            <a:off x="6705600" y="4191000"/>
            <a:ext cx="2438400" cy="30153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772400" cy="838199"/>
          </a:xfrm>
        </p:spPr>
        <p:txBody>
          <a:bodyPr/>
          <a:lstStyle/>
          <a:p>
            <a:r>
              <a:rPr lang="en-US" sz="3600" dirty="0" smtClean="0">
                <a:latin typeface="Palatino Linotype" pitchFamily="18" charset="0"/>
              </a:rPr>
              <a:t>Behavior Analysts and Values</a:t>
            </a:r>
            <a:endParaRPr lang="en-US" sz="3600" dirty="0"/>
          </a:p>
        </p:txBody>
      </p:sp>
      <p:pic>
        <p:nvPicPr>
          <p:cNvPr id="13316" name="Picture 4" descr="http://photography.nationalgeographic.com/staticfiles/NGS/Shared/StaticFiles/Photography/Images/POD/n/natural-bridge-600681-sw.jpg"/>
          <p:cNvPicPr>
            <a:picLocks noChangeAspect="1" noChangeArrowheads="1"/>
          </p:cNvPicPr>
          <p:nvPr/>
        </p:nvPicPr>
        <p:blipFill>
          <a:blip r:embed="rId2" cstate="print"/>
          <a:srcRect t="9091" b="29091"/>
          <a:stretch>
            <a:fillRect/>
          </a:stretch>
        </p:blipFill>
        <p:spPr bwMode="auto">
          <a:xfrm>
            <a:off x="3556000" y="2362200"/>
            <a:ext cx="5588000" cy="2590800"/>
          </a:xfrm>
          <a:prstGeom prst="rect">
            <a:avLst/>
          </a:prstGeom>
          <a:noFill/>
        </p:spPr>
      </p:pic>
      <p:pic>
        <p:nvPicPr>
          <p:cNvPr id="10" name="Picture 9" descr="family guy chris chasing hot dog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3242321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Palatino Linotype" pitchFamily="18" charset="0"/>
              </a:rPr>
              <a:t>Values = Behavior</a:t>
            </a:r>
            <a:endParaRPr lang="en-US" sz="6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Method</a:t>
            </a:r>
            <a:endParaRPr lang="en-US" sz="36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72200" y="0"/>
            <a:ext cx="2971800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Spoiler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599" y="1295400"/>
            <a:ext cx="8714257" cy="5562602"/>
            <a:chOff x="228599" y="1295400"/>
            <a:chExt cx="8714257" cy="5562602"/>
          </a:xfrm>
        </p:grpSpPr>
        <p:pic>
          <p:nvPicPr>
            <p:cNvPr id="10242" name="Picture 2" descr="http://www.stolaf.edu/services/asc/media/weekly-sche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99" y="1295400"/>
              <a:ext cx="8714257" cy="556260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990600" y="3048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Shower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3581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Breakfast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114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4724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5181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Therapy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0600" y="57912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Lunch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6324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Therapy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3048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√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1200" y="57912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√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4114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1200" y="46482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1200" y="5181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1200" y="6324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3581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√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324600" cy="1524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Method</a:t>
            </a:r>
            <a:endParaRPr lang="en-US" sz="36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57800" y="1371600"/>
            <a:ext cx="65532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Palatino Linotype" pitchFamily="18" charset="0"/>
              </a:rPr>
              <a:t>Intervention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room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71" y="1676400"/>
            <a:ext cx="4189379" cy="5181600"/>
          </a:xfrm>
          <a:prstGeom prst="rect">
            <a:avLst/>
          </a:prstGeom>
        </p:spPr>
      </p:pic>
      <p:pic>
        <p:nvPicPr>
          <p:cNvPr id="6" name="Picture 5" descr="Values Dir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84400"/>
            <a:ext cx="35052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91400" y="838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Values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304800"/>
          <a:ext cx="8645769" cy="628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486400" y="838200"/>
            <a:ext cx="0" cy="609600"/>
          </a:xfrm>
          <a:prstGeom prst="straightConnector1">
            <a:avLst/>
          </a:prstGeom>
          <a:ln w="34925" cap="sq">
            <a:solidFill>
              <a:schemeClr val="tx1"/>
            </a:solidFill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5400" y="685800"/>
            <a:ext cx="36576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Baseline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0960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5943600"/>
            <a:ext cx="76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066800"/>
            <a:ext cx="461665" cy="2971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USF Weil Lab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94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USF Weil Lab Template</vt:lpstr>
      <vt:lpstr>Effects of Values and  Committed Action on Program Compliance on an Individual with Traumatic Brain Injury</vt:lpstr>
      <vt:lpstr>What’s Important with Brain Injury and how are you going to get there?</vt:lpstr>
      <vt:lpstr>Slide 3</vt:lpstr>
      <vt:lpstr>Slide 4</vt:lpstr>
      <vt:lpstr>Slide 5</vt:lpstr>
      <vt:lpstr>Behavior Analysts and Values</vt:lpstr>
      <vt:lpstr>Slide 7</vt:lpstr>
      <vt:lpstr>Method</vt:lpstr>
      <vt:lpstr>Slide 9</vt:lpstr>
      <vt:lpstr>Slide 10</vt:lpstr>
      <vt:lpstr>Discussion</vt:lpstr>
      <vt:lpstr>Discussion</vt:lpstr>
      <vt:lpstr>Slide 13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Values Identification and  Committed Action Formation on the Behavior of an Individual Diagnosed with Traumatic Brain Injury</dc:title>
  <dc:creator>Jeffrey Oliver</dc:creator>
  <cp:lastModifiedBy>Jeffrey Oliver</cp:lastModifiedBy>
  <cp:revision>7</cp:revision>
  <dcterms:created xsi:type="dcterms:W3CDTF">2012-07-10T23:04:51Z</dcterms:created>
  <dcterms:modified xsi:type="dcterms:W3CDTF">2012-07-25T12:07:33Z</dcterms:modified>
</cp:coreProperties>
</file>